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80" r:id="rId4"/>
    <p:sldId id="283" r:id="rId5"/>
    <p:sldId id="287" r:id="rId6"/>
    <p:sldId id="288" r:id="rId7"/>
    <p:sldId id="284" r:id="rId8"/>
    <p:sldId id="285" r:id="rId9"/>
    <p:sldId id="286" r:id="rId10"/>
    <p:sldId id="289" r:id="rId11"/>
    <p:sldId id="257" r:id="rId12"/>
    <p:sldId id="260" r:id="rId13"/>
    <p:sldId id="262" r:id="rId14"/>
    <p:sldId id="278" r:id="rId15"/>
    <p:sldId id="266" r:id="rId16"/>
    <p:sldId id="267" r:id="rId17"/>
    <p:sldId id="269" r:id="rId18"/>
    <p:sldId id="271" r:id="rId19"/>
    <p:sldId id="273" r:id="rId20"/>
    <p:sldId id="275" r:id="rId21"/>
  </p:sldIdLst>
  <p:sldSz cx="9144000" cy="6858000" type="screen4x3"/>
  <p:notesSz cx="67611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5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32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72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26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53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4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7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2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1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37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8792-8F75-4FCD-ABD4-3D3DA8C84CD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6D97-626A-4C22-8999-8D80394A7E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09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DB jaarvergadering 2018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848872" cy="4896544"/>
          </a:xfrm>
        </p:spPr>
        <p:txBody>
          <a:bodyPr>
            <a:noAutofit/>
          </a:bodyPr>
          <a:lstStyle/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Agenda</a:t>
            </a:r>
            <a:endParaRPr lang="nl-NL" sz="1600" dirty="0" smtClean="0">
              <a:solidFill>
                <a:schemeClr val="tx1"/>
              </a:solidFill>
            </a:endParaRP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1. Opening.</a:t>
            </a:r>
            <a:endParaRPr lang="nl-NL" sz="1600" dirty="0" smtClean="0">
              <a:solidFill>
                <a:schemeClr val="tx1"/>
              </a:solidFill>
            </a:endParaRP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2. Notulen jaarvergadering </a:t>
            </a:r>
            <a:r>
              <a:rPr lang="nl-NL" sz="1600" b="1" dirty="0">
                <a:solidFill>
                  <a:schemeClr val="tx1"/>
                </a:solidFill>
              </a:rPr>
              <a:t>van 28 maart </a:t>
            </a:r>
            <a:r>
              <a:rPr lang="nl-NL" sz="1600" b="1" dirty="0" smtClean="0">
                <a:solidFill>
                  <a:schemeClr val="tx1"/>
                </a:solidFill>
              </a:rPr>
              <a:t>2017.</a:t>
            </a:r>
            <a:endParaRPr lang="nl-NL" sz="1600" dirty="0" smtClean="0">
              <a:solidFill>
                <a:schemeClr val="tx1"/>
              </a:solidFill>
            </a:endParaRP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3. Bestuursverkiezing . </a:t>
            </a:r>
            <a:r>
              <a:rPr lang="nl-NL" sz="1600" dirty="0">
                <a:solidFill>
                  <a:schemeClr val="tx1"/>
                </a:solidFill>
              </a:rPr>
              <a:t>Aftredend: Edwin </a:t>
            </a:r>
            <a:r>
              <a:rPr lang="nl-NL" sz="1600" dirty="0" err="1">
                <a:solidFill>
                  <a:schemeClr val="tx1"/>
                </a:solidFill>
              </a:rPr>
              <a:t>Stoffelsma</a:t>
            </a:r>
            <a:r>
              <a:rPr lang="nl-NL" sz="1600" dirty="0">
                <a:solidFill>
                  <a:schemeClr val="tx1"/>
                </a:solidFill>
              </a:rPr>
              <a:t>, Joost Rosier en Esther Posthuma. Herkiesbaar: Joost Rosier en Esther Posthuma. Verkiesbaar: Paul van Steijn en Berber </a:t>
            </a:r>
            <a:r>
              <a:rPr lang="nl-NL" sz="1600" dirty="0" smtClean="0">
                <a:solidFill>
                  <a:schemeClr val="tx1"/>
                </a:solidFill>
              </a:rPr>
              <a:t>Bonnema</a:t>
            </a: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4</a:t>
            </a:r>
            <a:r>
              <a:rPr lang="nl-NL" sz="1600" b="1" dirty="0">
                <a:solidFill>
                  <a:schemeClr val="tx1"/>
                </a:solidFill>
              </a:rPr>
              <a:t>. Jaarverslag D</a:t>
            </a:r>
            <a:r>
              <a:rPr lang="nl-NL" sz="1600" b="1" dirty="0" smtClean="0">
                <a:solidFill>
                  <a:schemeClr val="tx1"/>
                </a:solidFill>
              </a:rPr>
              <a:t>orpsbelang over 2017</a:t>
            </a:r>
            <a:endParaRPr lang="nl-NL" sz="1600" b="1" dirty="0">
              <a:solidFill>
                <a:schemeClr val="tx1"/>
              </a:solidFill>
            </a:endParaRP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5. Financieel verslag . </a:t>
            </a:r>
            <a:r>
              <a:rPr lang="nl-NL" sz="1600" dirty="0" smtClean="0">
                <a:solidFill>
                  <a:schemeClr val="tx1"/>
                </a:solidFill>
              </a:rPr>
              <a:t>Verslag </a:t>
            </a:r>
            <a:r>
              <a:rPr lang="nl-NL" sz="1600" dirty="0">
                <a:solidFill>
                  <a:schemeClr val="tx1"/>
                </a:solidFill>
              </a:rPr>
              <a:t>kascommissie Menno Heeringa en Betty Krol, kiezen van een nieuw lid voor Menno</a:t>
            </a:r>
            <a:r>
              <a:rPr lang="nl-NL" sz="1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nl-NL" sz="1600" b="1" dirty="0">
                <a:solidFill>
                  <a:schemeClr val="tx1"/>
                </a:solidFill>
              </a:rPr>
              <a:t>6. Verslagen van </a:t>
            </a:r>
            <a:r>
              <a:rPr lang="nl-NL" sz="1600" b="1" dirty="0" smtClean="0">
                <a:solidFill>
                  <a:schemeClr val="tx1"/>
                </a:solidFill>
              </a:rPr>
              <a:t>dorpsverenigingen.</a:t>
            </a:r>
            <a:endParaRPr lang="nl-NL" sz="1600" b="1" dirty="0">
              <a:solidFill>
                <a:schemeClr val="tx1"/>
              </a:solidFill>
            </a:endParaRPr>
          </a:p>
          <a:p>
            <a:pPr algn="l"/>
            <a:r>
              <a:rPr lang="nl-NL" sz="1600" b="1" dirty="0">
                <a:solidFill>
                  <a:schemeClr val="tx1"/>
                </a:solidFill>
              </a:rPr>
              <a:t>7</a:t>
            </a:r>
            <a:r>
              <a:rPr lang="nl-NL" sz="1600" b="1" dirty="0" smtClean="0">
                <a:solidFill>
                  <a:schemeClr val="tx1"/>
                </a:solidFill>
              </a:rPr>
              <a:t>. Rondvraag.</a:t>
            </a:r>
            <a:endParaRPr lang="nl-NL" sz="1600" dirty="0" smtClean="0">
              <a:solidFill>
                <a:schemeClr val="tx1"/>
              </a:solidFill>
            </a:endParaRPr>
          </a:p>
          <a:p>
            <a:pPr algn="l"/>
            <a:r>
              <a:rPr lang="nl-NL" sz="1600" b="1" dirty="0">
                <a:solidFill>
                  <a:schemeClr val="tx1"/>
                </a:solidFill>
              </a:rPr>
              <a:t>8</a:t>
            </a:r>
            <a:r>
              <a:rPr lang="nl-NL" sz="1600" b="1" dirty="0" smtClean="0">
                <a:solidFill>
                  <a:schemeClr val="tx1"/>
                </a:solidFill>
              </a:rPr>
              <a:t>. Sluiting.</a:t>
            </a:r>
            <a:endParaRPr lang="nl-NL" sz="1600" dirty="0" smtClean="0">
              <a:solidFill>
                <a:schemeClr val="tx1"/>
              </a:solidFill>
            </a:endParaRPr>
          </a:p>
          <a:p>
            <a:pPr algn="l"/>
            <a:r>
              <a:rPr lang="nl-NL" sz="1600" b="1" cap="all" dirty="0" smtClean="0">
                <a:solidFill>
                  <a:schemeClr val="tx1"/>
                </a:solidFill>
              </a:rPr>
              <a:t>Pauze</a:t>
            </a:r>
            <a:r>
              <a:rPr lang="nl-NL" sz="1600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Presentatie </a:t>
            </a:r>
            <a:r>
              <a:rPr lang="nl-NL" sz="1600" b="1" dirty="0">
                <a:solidFill>
                  <a:schemeClr val="tx1"/>
                </a:solidFill>
              </a:rPr>
              <a:t>' beweegplekken' in Witmarsum, </a:t>
            </a:r>
            <a:r>
              <a:rPr lang="nl-NL" sz="1600" b="1" dirty="0" smtClean="0">
                <a:solidFill>
                  <a:schemeClr val="tx1"/>
                </a:solidFill>
              </a:rPr>
              <a:t>door Janny </a:t>
            </a:r>
            <a:r>
              <a:rPr lang="nl-NL" sz="1600" b="1" dirty="0" err="1">
                <a:solidFill>
                  <a:schemeClr val="tx1"/>
                </a:solidFill>
              </a:rPr>
              <a:t>Yntema</a:t>
            </a:r>
            <a:r>
              <a:rPr lang="nl-NL" sz="1600" b="1" dirty="0">
                <a:solidFill>
                  <a:schemeClr val="tx1"/>
                </a:solidFill>
              </a:rPr>
              <a:t> en Ria </a:t>
            </a:r>
            <a:r>
              <a:rPr lang="nl-NL" sz="1600" b="1" dirty="0" err="1" smtClean="0">
                <a:solidFill>
                  <a:schemeClr val="tx1"/>
                </a:solidFill>
              </a:rPr>
              <a:t>Jongstra</a:t>
            </a:r>
            <a:r>
              <a:rPr lang="nl-NL" sz="16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nl-NL" sz="1600" b="1" dirty="0" smtClean="0">
                <a:solidFill>
                  <a:schemeClr val="tx1"/>
                </a:solidFill>
              </a:rPr>
              <a:t>Presentatie </a:t>
            </a:r>
            <a:r>
              <a:rPr lang="nl-NL" sz="1600" b="1" dirty="0">
                <a:solidFill>
                  <a:schemeClr val="tx1"/>
                </a:solidFill>
              </a:rPr>
              <a:t>over de activiteiten die ‘Witmarsum2018’ in 2018 organiseert, door Klaas Smit.</a:t>
            </a:r>
          </a:p>
        </p:txBody>
      </p:sp>
    </p:spTree>
    <p:extLst>
      <p:ext uri="{BB962C8B-B14F-4D97-AF65-F5344CB8AC3E}">
        <p14:creationId xmlns:p14="http://schemas.microsoft.com/office/powerpoint/2010/main" val="278933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Windmolenpark Hidde-Houw </a:t>
            </a:r>
          </a:p>
          <a:p>
            <a:r>
              <a:rPr lang="nl-NL" sz="2200" dirty="0" smtClean="0"/>
              <a:t>Er komen 9 molens met een maximale hoogte van 200m.</a:t>
            </a:r>
          </a:p>
          <a:p>
            <a:r>
              <a:rPr lang="nl-NL" sz="2200" dirty="0" smtClean="0"/>
              <a:t>Provincie besluit 27 juni.</a:t>
            </a:r>
          </a:p>
          <a:p>
            <a:r>
              <a:rPr lang="nl-NL" sz="2200" dirty="0"/>
              <a:t>DB is uit omgevingsadviescommissie gestapt</a:t>
            </a:r>
            <a:r>
              <a:rPr lang="nl-NL" sz="2200" dirty="0" smtClean="0"/>
              <a:t>.</a:t>
            </a:r>
          </a:p>
          <a:p>
            <a:pPr lvl="1"/>
            <a:r>
              <a:rPr lang="nl-NL" sz="1800" dirty="0" smtClean="0"/>
              <a:t>Mochten de achterban niet betrekken bij de besluitvorming.</a:t>
            </a:r>
          </a:p>
          <a:p>
            <a:pPr lvl="1"/>
            <a:r>
              <a:rPr lang="nl-NL" sz="1800" dirty="0" smtClean="0"/>
              <a:t>Geen echte keuzes en keuzes heel ruim omschreven.</a:t>
            </a:r>
          </a:p>
          <a:p>
            <a:pPr lvl="1"/>
            <a:r>
              <a:rPr lang="nl-NL" sz="1800" dirty="0" smtClean="0"/>
              <a:t>Geen rol voor DB in de informatievoorziening, moeten de initiatiefnemers zelf doen.</a:t>
            </a:r>
          </a:p>
          <a:p>
            <a:pPr lvl="1"/>
            <a:r>
              <a:rPr lang="nl-NL" sz="1800" dirty="0" smtClean="0"/>
              <a:t>Informatie gegeven zodat ieder zijn</a:t>
            </a:r>
          </a:p>
          <a:p>
            <a:pPr marL="806450" lvl="1" indent="-806450">
              <a:buNone/>
            </a:pPr>
            <a:r>
              <a:rPr lang="nl-NL" sz="1800" dirty="0" smtClean="0"/>
              <a:t>	eigen zienswijze kon indienen.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bijlage 5 20170822 Presentatie MER fase 2 WitteveenBos-WEEP2-20170822.pptx - Microsoft PowerPoi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29688" r="11881" b="9240"/>
          <a:stretch/>
        </p:blipFill>
        <p:spPr>
          <a:xfrm>
            <a:off x="5193945" y="4941168"/>
            <a:ext cx="3842551" cy="17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6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3600" b="1" dirty="0" smtClean="0"/>
              <a:t>Dorpsvisie Welzijn(leefbaarheid) </a:t>
            </a:r>
            <a:r>
              <a:rPr lang="nl-NL" sz="3600" b="1" dirty="0"/>
              <a:t>en Zorg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846"/>
            <a:ext cx="7560840" cy="53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/>
              <a:t>Dorpsvisie Woonomgeving en wonen</a:t>
            </a:r>
            <a:br>
              <a:rPr lang="nl-NL" sz="3200" b="1" dirty="0"/>
            </a:br>
            <a:endParaRPr lang="nl-NL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0" y="1549400"/>
            <a:ext cx="7032373" cy="44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 smtClean="0"/>
              <a:t>Dorpsvisie Verkeer </a:t>
            </a:r>
            <a:r>
              <a:rPr lang="nl-NL" sz="3200" b="1" dirty="0"/>
              <a:t>en bereikbaarheid</a:t>
            </a:r>
            <a:br>
              <a:rPr lang="nl-NL" sz="3200" b="1" dirty="0"/>
            </a:br>
            <a:endParaRPr lang="nl-NL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32848" cy="495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 smtClean="0"/>
              <a:t>Dorpsvisie Verkeer </a:t>
            </a:r>
            <a:r>
              <a:rPr lang="nl-NL" sz="3200" b="1" dirty="0"/>
              <a:t>en bereikbaarheid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596336" cy="18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5565"/>
            <a:ext cx="8085584" cy="1449219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Dorpsvisie  Werkgelegenheid</a:t>
            </a:r>
            <a:r>
              <a:rPr lang="nl-NL" sz="3200" b="1" dirty="0"/>
              <a:t>, recreatie en </a:t>
            </a:r>
            <a:r>
              <a:rPr lang="nl-NL" sz="3200" b="1" dirty="0" smtClean="0"/>
              <a:t>toerisme</a:t>
            </a:r>
            <a:endParaRPr lang="nl-NL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8055"/>
            <a:ext cx="6557913" cy="478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6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Voorzieningen, diensten en </a:t>
            </a:r>
            <a:r>
              <a:rPr lang="nl-NL" b="1" dirty="0" smtClean="0"/>
              <a:t>onderwijs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83568" y="176000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8" y="2686050"/>
            <a:ext cx="6671466" cy="16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Jeugd en </a:t>
            </a:r>
            <a:r>
              <a:rPr lang="nl-NL" b="1" dirty="0" smtClean="0"/>
              <a:t>ouderen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6" y="1809750"/>
            <a:ext cx="6763477" cy="370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Sport, ontspanning en vrijwilligers</a:t>
            </a:r>
            <a:br>
              <a:rPr lang="nl-NL" b="1" dirty="0"/>
            </a:b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5496"/>
            <a:ext cx="7008884" cy="46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Organiseren van Waardevolle </a:t>
            </a:r>
            <a:r>
              <a:rPr lang="nl-NL" dirty="0" smtClean="0"/>
              <a:t>evenementen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Witmarsum </a:t>
            </a:r>
            <a:r>
              <a:rPr lang="nl-NL" dirty="0" err="1" smtClean="0"/>
              <a:t>OntspanningsKommittee</a:t>
            </a:r>
            <a:r>
              <a:rPr lang="nl-NL" dirty="0" smtClean="0"/>
              <a:t> </a:t>
            </a:r>
            <a:r>
              <a:rPr lang="nl-NL" dirty="0"/>
              <a:t>(WOK) en </a:t>
            </a:r>
            <a:r>
              <a:rPr lang="nl-NL" dirty="0" smtClean="0"/>
              <a:t>DB organiseerden:</a:t>
            </a:r>
            <a:endParaRPr lang="nl-NL" dirty="0"/>
          </a:p>
          <a:p>
            <a:r>
              <a:rPr lang="nl-NL" dirty="0" smtClean="0"/>
              <a:t>Koningsdag</a:t>
            </a:r>
            <a:endParaRPr lang="nl-NL" dirty="0"/>
          </a:p>
          <a:p>
            <a:r>
              <a:rPr lang="nl-NL" dirty="0" smtClean="0"/>
              <a:t>11 </a:t>
            </a:r>
            <a:r>
              <a:rPr lang="nl-NL" dirty="0"/>
              <a:t>november</a:t>
            </a:r>
          </a:p>
          <a:p>
            <a:r>
              <a:rPr lang="nl-NL" dirty="0" smtClean="0"/>
              <a:t>Sinterklaasfeest ( nieuwe opzet voor 2018)</a:t>
            </a:r>
          </a:p>
          <a:p>
            <a:r>
              <a:rPr lang="nl-NL" dirty="0"/>
              <a:t>Dodenherdenking op 4 mei </a:t>
            </a:r>
            <a:r>
              <a:rPr lang="nl-NL" dirty="0" smtClean="0"/>
              <a:t>(geluid)</a:t>
            </a:r>
          </a:p>
          <a:p>
            <a:r>
              <a:rPr lang="nl-NL" dirty="0" smtClean="0"/>
              <a:t>Gedenken </a:t>
            </a:r>
            <a:r>
              <a:rPr lang="nl-NL" dirty="0"/>
              <a:t>van overleden </a:t>
            </a:r>
            <a:r>
              <a:rPr lang="nl-NL" dirty="0" smtClean="0"/>
              <a:t>dorpsgenoten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8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nl-NL" dirty="0"/>
              <a:t>Resultaten Dorpsbelang Witmarsum </a:t>
            </a:r>
            <a:r>
              <a:rPr lang="nl-NL" dirty="0" smtClean="0"/>
              <a:t>2017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632848" cy="3888432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</a:t>
            </a:r>
            <a:r>
              <a:rPr lang="nl-NL" dirty="0" smtClean="0">
                <a:solidFill>
                  <a:schemeClr val="tx1"/>
                </a:solidFill>
              </a:rPr>
              <a:t>pkomen voor ons dorp</a:t>
            </a:r>
            <a:r>
              <a:rPr lang="nl-NL" i="1" dirty="0" smtClean="0">
                <a:solidFill>
                  <a:schemeClr val="tx1"/>
                </a:solidFill>
              </a:rPr>
              <a:t>(en de dorpen om ons heen).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- Projecten waar we aan werken</a:t>
            </a:r>
          </a:p>
          <a:p>
            <a:pPr algn="l"/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- Acties dorpsvisie 2011-2021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Organiseren van Waardevolle evenementen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Organiseren </a:t>
            </a:r>
            <a:r>
              <a:rPr lang="nl-NL" dirty="0">
                <a:solidFill>
                  <a:schemeClr val="tx1"/>
                </a:solidFill>
              </a:rPr>
              <a:t>van </a:t>
            </a:r>
            <a:r>
              <a:rPr lang="nl-NL" dirty="0" smtClean="0">
                <a:solidFill>
                  <a:schemeClr val="tx1"/>
                </a:solidFill>
              </a:rPr>
              <a:t>feesten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Ondersteuning van initiatieven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0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Dorpsbelang ondersteunt vele initiatieven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Sportdorp </a:t>
            </a:r>
            <a:r>
              <a:rPr lang="nl-NL" dirty="0" err="1"/>
              <a:t>Wytmarsum</a:t>
            </a:r>
            <a:endParaRPr lang="nl-NL" dirty="0"/>
          </a:p>
          <a:p>
            <a:r>
              <a:rPr lang="nl-NL" dirty="0" smtClean="0"/>
              <a:t>WOK</a:t>
            </a:r>
          </a:p>
          <a:p>
            <a:r>
              <a:rPr lang="nl-NL" dirty="0" smtClean="0"/>
              <a:t>W2018</a:t>
            </a:r>
          </a:p>
          <a:p>
            <a:r>
              <a:rPr lang="nl-NL" dirty="0" err="1" smtClean="0"/>
              <a:t>Himmeldei</a:t>
            </a:r>
            <a:endParaRPr lang="nl-NL" dirty="0"/>
          </a:p>
          <a:p>
            <a:r>
              <a:rPr lang="nl-NL" dirty="0" err="1" smtClean="0"/>
              <a:t>Oars</a:t>
            </a:r>
            <a:r>
              <a:rPr lang="nl-NL" dirty="0" smtClean="0"/>
              <a:t> </a:t>
            </a:r>
            <a:r>
              <a:rPr lang="nl-NL" dirty="0"/>
              <a:t>as </a:t>
            </a:r>
            <a:r>
              <a:rPr lang="nl-NL" dirty="0" err="1"/>
              <a:t>oars</a:t>
            </a:r>
            <a:endParaRPr lang="nl-NL" dirty="0"/>
          </a:p>
          <a:p>
            <a:r>
              <a:rPr lang="nl-NL" dirty="0" smtClean="0"/>
              <a:t>Zwembad</a:t>
            </a:r>
            <a:endParaRPr lang="nl-NL" dirty="0"/>
          </a:p>
          <a:p>
            <a:r>
              <a:rPr lang="nl-NL" dirty="0" smtClean="0"/>
              <a:t>Speeltuinen</a:t>
            </a:r>
            <a:endParaRPr lang="nl-NL" dirty="0"/>
          </a:p>
          <a:p>
            <a:r>
              <a:rPr lang="nl-NL" dirty="0" smtClean="0"/>
              <a:t>Koepel</a:t>
            </a:r>
          </a:p>
          <a:p>
            <a:r>
              <a:rPr lang="nl-NL" dirty="0" smtClean="0"/>
              <a:t>Koepelverlichting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6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Bestemming Koepelkerk. </a:t>
            </a:r>
          </a:p>
          <a:p>
            <a:endParaRPr lang="nl-NL" sz="1900" dirty="0" smtClean="0"/>
          </a:p>
          <a:p>
            <a:r>
              <a:rPr lang="nl-NL" sz="1900" dirty="0" smtClean="0"/>
              <a:t>Protestantse gemeente laat Koepelkerk gaan. </a:t>
            </a:r>
          </a:p>
          <a:p>
            <a:r>
              <a:rPr lang="nl-NL" sz="1900" dirty="0"/>
              <a:t>Expositie over Menno Simons rond een bezinningsthema</a:t>
            </a:r>
            <a:r>
              <a:rPr lang="nl-NL" sz="1900" dirty="0" smtClean="0"/>
              <a:t>.</a:t>
            </a:r>
          </a:p>
          <a:p>
            <a:r>
              <a:rPr lang="nl-NL" sz="1900" dirty="0" smtClean="0"/>
              <a:t>Verhalenverteller neemt je mee en gaat met je in gesprek.</a:t>
            </a:r>
          </a:p>
          <a:p>
            <a:r>
              <a:rPr lang="nl-NL" sz="2000" dirty="0"/>
              <a:t>PKN </a:t>
            </a:r>
            <a:r>
              <a:rPr lang="nl-NL" sz="2000" dirty="0" smtClean="0"/>
              <a:t>gemeente, DB, </a:t>
            </a:r>
            <a:r>
              <a:rPr lang="nl-NL" sz="2000" dirty="0" err="1"/>
              <a:t>Tresoar</a:t>
            </a:r>
            <a:r>
              <a:rPr lang="nl-NL" sz="2000" dirty="0"/>
              <a:t>, </a:t>
            </a:r>
            <a:r>
              <a:rPr lang="nl-NL" sz="2000" dirty="0" err="1"/>
              <a:t>Lytse</a:t>
            </a:r>
            <a:r>
              <a:rPr lang="nl-NL" sz="2000" dirty="0"/>
              <a:t> streek, </a:t>
            </a:r>
            <a:r>
              <a:rPr lang="nl-NL" sz="1900" dirty="0" smtClean="0"/>
              <a:t>Schuilkerkje en </a:t>
            </a:r>
            <a:r>
              <a:rPr lang="nl-NL" sz="1900" dirty="0" err="1" smtClean="0"/>
              <a:t>Victoriuskerk</a:t>
            </a:r>
            <a:r>
              <a:rPr lang="nl-NL" sz="1900" dirty="0" smtClean="0"/>
              <a:t>.</a:t>
            </a:r>
          </a:p>
          <a:p>
            <a:r>
              <a:rPr lang="nl-NL" sz="1900" dirty="0" smtClean="0"/>
              <a:t>Startmeeting in Berlikum om uit verhalen een bezinningsthema te halen: ‘Hoe verhoud ik mij tot de ander’ </a:t>
            </a:r>
          </a:p>
          <a:p>
            <a:r>
              <a:rPr lang="nl-NL" sz="1900" dirty="0" smtClean="0"/>
              <a:t>Projectplan opgesteld.</a:t>
            </a:r>
          </a:p>
          <a:p>
            <a:r>
              <a:rPr lang="nl-NL" sz="1900" dirty="0" smtClean="0"/>
              <a:t>L2018 niet haalbaar gebleken, wel W2018 activiteit.</a:t>
            </a:r>
          </a:p>
          <a:p>
            <a:pPr marL="0" indent="0">
              <a:buNone/>
            </a:pPr>
            <a:r>
              <a:rPr lang="nl-NL" sz="1900" dirty="0" smtClean="0"/>
              <a:t> </a:t>
            </a:r>
          </a:p>
          <a:p>
            <a:r>
              <a:rPr lang="nl-NL" sz="1900" dirty="0" smtClean="0"/>
              <a:t>Opgenomen in Ontwikkeling Marneslenk – Gouden Land project.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81" y="1463537"/>
            <a:ext cx="2132667" cy="11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412776"/>
            <a:ext cx="8003233" cy="2376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100" dirty="0" smtClean="0"/>
              <a:t>Ontwikkeling Marneslenk – Gouden Land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Door Menno Simons expositie in contact met projecten in de buurdorpen.</a:t>
            </a:r>
          </a:p>
          <a:p>
            <a:r>
              <a:rPr lang="nl-NL" dirty="0"/>
              <a:t>Gemeente en Provincie: cluster de projecten in het Marneslenk gebied</a:t>
            </a:r>
            <a:r>
              <a:rPr lang="nl-NL" dirty="0" smtClean="0"/>
              <a:t>. Samenwerking 5 Marneslenk dorpen in kernteam.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sz="2200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08" y="4437112"/>
            <a:ext cx="3328575" cy="2092525"/>
          </a:xfrm>
          <a:prstGeom prst="rect">
            <a:avLst/>
          </a:prstGeom>
        </p:spPr>
      </p:pic>
      <p:pic>
        <p:nvPicPr>
          <p:cNvPr id="6" name="Afbeelding 5" descr="PIGOUDENLANDMARNESLENKPLAATJE20180302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4" t="11694" r="21184" b="7145"/>
          <a:stretch/>
        </p:blipFill>
        <p:spPr>
          <a:xfrm>
            <a:off x="5383070" y="4374835"/>
            <a:ext cx="2141257" cy="20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556792"/>
            <a:ext cx="8147249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4100" dirty="0" smtClean="0"/>
              <a:t>Ontwikkeling Marneslenk – Goudenland</a:t>
            </a:r>
          </a:p>
          <a:p>
            <a:pPr marL="0" indent="0">
              <a:buNone/>
            </a:pPr>
            <a:r>
              <a:rPr lang="nl-NL" sz="3800" dirty="0" smtClean="0"/>
              <a:t>Doel:</a:t>
            </a:r>
            <a:endParaRPr lang="nl-NL" sz="3800" dirty="0"/>
          </a:p>
          <a:p>
            <a:r>
              <a:rPr lang="nl-NL" sz="2600" dirty="0"/>
              <a:t>Vergroten </a:t>
            </a:r>
            <a:r>
              <a:rPr lang="nl-NL" sz="2600" b="1" i="1" dirty="0"/>
              <a:t>kennis</a:t>
            </a:r>
            <a:r>
              <a:rPr lang="nl-NL" sz="2600" dirty="0"/>
              <a:t> over het gebied voor bewoners en bezoekers.</a:t>
            </a:r>
          </a:p>
          <a:p>
            <a:r>
              <a:rPr lang="nl-NL" sz="2600" dirty="0"/>
              <a:t>Ontwikkeling </a:t>
            </a:r>
            <a:r>
              <a:rPr lang="nl-NL" sz="2600" b="1" i="1" dirty="0"/>
              <a:t>(internationaal)kwaliteitstoerisme </a:t>
            </a:r>
            <a:r>
              <a:rPr lang="nl-NL" sz="2600" dirty="0"/>
              <a:t>in het gebied. Verdiepingsmogelijkheden bieden voor bezoekers van de Afsluitdijk (Beleefcentrum).</a:t>
            </a:r>
          </a:p>
          <a:p>
            <a:r>
              <a:rPr lang="nl-NL" sz="2600" dirty="0"/>
              <a:t>Ontwikkelen van een </a:t>
            </a:r>
            <a:r>
              <a:rPr lang="nl-NL" sz="2600" b="1" i="1" dirty="0"/>
              <a:t>duurzaam kwalitatief landschap</a:t>
            </a:r>
            <a:r>
              <a:rPr lang="nl-NL" sz="2600" dirty="0"/>
              <a:t> en versterken van de </a:t>
            </a:r>
            <a:r>
              <a:rPr lang="nl-NL" sz="2600" b="1" i="1" dirty="0"/>
              <a:t>beleving</a:t>
            </a:r>
            <a:r>
              <a:rPr lang="nl-NL" sz="2600" dirty="0"/>
              <a:t> van het landschap.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sz="2200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9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556792"/>
            <a:ext cx="8003233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Ontwikkeling Marneslenk – Gouden Land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Thema’s</a:t>
            </a:r>
          </a:p>
          <a:p>
            <a:r>
              <a:rPr lang="nl-NL" dirty="0" smtClean="0"/>
              <a:t>Bezinning (</a:t>
            </a:r>
            <a:r>
              <a:rPr lang="nl-NL" dirty="0" err="1" smtClean="0"/>
              <a:t>oa</a:t>
            </a:r>
            <a:r>
              <a:rPr lang="nl-NL" dirty="0" smtClean="0"/>
              <a:t> Menno Simons Expositie)</a:t>
            </a:r>
          </a:p>
          <a:p>
            <a:r>
              <a:rPr lang="nl-NL" dirty="0" smtClean="0"/>
              <a:t>Routes</a:t>
            </a:r>
          </a:p>
          <a:p>
            <a:r>
              <a:rPr lang="nl-NL" dirty="0" smtClean="0"/>
              <a:t>Landschap en duurzaamheid</a:t>
            </a:r>
          </a:p>
          <a:p>
            <a:r>
              <a:rPr lang="nl-NL" dirty="0" err="1" smtClean="0"/>
              <a:t>MarneArt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Eerste subsidie 10000€ van SWF en  Friesland voor uitwerken van een masterplan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sz="4100" dirty="0"/>
          </a:p>
          <a:p>
            <a:endParaRPr lang="nl-NL" sz="4100" dirty="0" smtClean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sz="2200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27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Dorpsvisie – Ontwikkeling Witmarsum </a:t>
            </a:r>
          </a:p>
          <a:p>
            <a:endParaRPr lang="nl-NL" sz="2100" dirty="0"/>
          </a:p>
          <a:p>
            <a:r>
              <a:rPr lang="nl-NL" sz="2100" dirty="0" smtClean="0"/>
              <a:t>Kunnen we de verschillende plannen die er leven ondersteunen vanuit de dorpsvisie.</a:t>
            </a:r>
          </a:p>
          <a:p>
            <a:r>
              <a:rPr lang="nl-NL" sz="2100" dirty="0" smtClean="0"/>
              <a:t>Samenwerking met de gemeente.</a:t>
            </a:r>
          </a:p>
          <a:p>
            <a:r>
              <a:rPr lang="nl-NL" sz="2100" dirty="0" smtClean="0"/>
              <a:t>Bijeenkomst </a:t>
            </a:r>
            <a:r>
              <a:rPr lang="nl-NL" sz="2100" dirty="0"/>
              <a:t>met </a:t>
            </a:r>
            <a:r>
              <a:rPr lang="nl-NL" sz="2100" dirty="0" smtClean="0"/>
              <a:t>betrokkenen </a:t>
            </a:r>
            <a:r>
              <a:rPr lang="nl-NL" sz="2100" dirty="0"/>
              <a:t>van </a:t>
            </a:r>
            <a:r>
              <a:rPr lang="nl-NL" sz="2100" dirty="0" smtClean="0"/>
              <a:t>gezichtsbepalende locaties. Roskam, Koepelkerk, Haitsma, Hogenhuis, klooster, It </a:t>
            </a:r>
            <a:r>
              <a:rPr lang="nl-NL" sz="2100" dirty="0" err="1" smtClean="0"/>
              <a:t>Fliet</a:t>
            </a:r>
            <a:r>
              <a:rPr lang="nl-NL" sz="2100" dirty="0" smtClean="0"/>
              <a:t> en </a:t>
            </a:r>
            <a:r>
              <a:rPr lang="nl-NL" sz="2100" dirty="0" err="1"/>
              <a:t>v</a:t>
            </a:r>
            <a:r>
              <a:rPr lang="nl-NL" sz="2100" dirty="0" err="1" smtClean="0"/>
              <a:t>d</a:t>
            </a:r>
            <a:r>
              <a:rPr lang="nl-NL" sz="2100" dirty="0" smtClean="0"/>
              <a:t> Zee.</a:t>
            </a:r>
          </a:p>
          <a:p>
            <a:r>
              <a:rPr lang="nl-NL" sz="2100" dirty="0" smtClean="0"/>
              <a:t>Gesprekken van DBF en monumentenzorg</a:t>
            </a:r>
          </a:p>
          <a:p>
            <a:pPr marL="361950" indent="-361950">
              <a:buNone/>
            </a:pPr>
            <a:r>
              <a:rPr lang="nl-NL" sz="2100" dirty="0" smtClean="0"/>
              <a:t>	met betrokkenen.</a:t>
            </a:r>
          </a:p>
          <a:p>
            <a:r>
              <a:rPr lang="nl-NL" sz="2100" dirty="0" smtClean="0"/>
              <a:t>Ontwikkelen van een visie.</a:t>
            </a:r>
          </a:p>
          <a:p>
            <a:r>
              <a:rPr lang="nl-NL" sz="2100" dirty="0" smtClean="0"/>
              <a:t>Onderzoeken van de mogelijkheden.</a:t>
            </a:r>
            <a:endParaRPr lang="nl-NL" sz="2100" dirty="0"/>
          </a:p>
          <a:p>
            <a:endParaRPr lang="nl-NL" sz="2100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 descr="DBLEEGSTANDONTWIKKELINGWITMARSUM20171101-Witmarsum- panden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12412" r="36316" b="8582"/>
          <a:stretch/>
        </p:blipFill>
        <p:spPr>
          <a:xfrm>
            <a:off x="5580112" y="4365104"/>
            <a:ext cx="3384376" cy="24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Clusteragenda gemeente.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sz="2800" dirty="0" smtClean="0"/>
              <a:t>Presentatie raadsleden 2016. </a:t>
            </a:r>
          </a:p>
          <a:p>
            <a:r>
              <a:rPr lang="nl-NL" sz="2800" dirty="0"/>
              <a:t>Arum, Kimswerd, Lollum, Pingjum</a:t>
            </a:r>
            <a:r>
              <a:rPr lang="nl-NL" sz="2800" dirty="0" smtClean="0"/>
              <a:t>,</a:t>
            </a:r>
          </a:p>
          <a:p>
            <a:pPr marL="361950" indent="-361950">
              <a:buNone/>
            </a:pPr>
            <a:r>
              <a:rPr lang="nl-NL" sz="2800" dirty="0"/>
              <a:t>	</a:t>
            </a:r>
            <a:r>
              <a:rPr lang="nl-NL" sz="2800" dirty="0" smtClean="0"/>
              <a:t>Schettens</a:t>
            </a:r>
            <a:r>
              <a:rPr lang="nl-NL" sz="2800" dirty="0"/>
              <a:t>, Longerhouw, Witmarsum en Zurich. </a:t>
            </a:r>
            <a:endParaRPr lang="nl-NL" sz="2800" dirty="0" smtClean="0"/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Gemeente heeft geld vrijgemaakt voor de top7:</a:t>
            </a:r>
          </a:p>
          <a:p>
            <a:pPr lvl="0"/>
            <a:r>
              <a:rPr lang="nl-NL" sz="2800" dirty="0"/>
              <a:t>Digitale bereikbaarheid</a:t>
            </a:r>
          </a:p>
          <a:p>
            <a:pPr lvl="0"/>
            <a:r>
              <a:rPr lang="nl-NL" sz="2800" dirty="0"/>
              <a:t>Veilige (fiets)verbindingen schoolgaande jeugd</a:t>
            </a:r>
          </a:p>
          <a:p>
            <a:pPr lvl="0"/>
            <a:r>
              <a:rPr lang="nl-NL" sz="2800" dirty="0"/>
              <a:t>Ondersteuning aan plaatselijke belangen en initiatieven </a:t>
            </a:r>
          </a:p>
          <a:p>
            <a:pPr lvl="0"/>
            <a:r>
              <a:rPr lang="nl-NL" sz="2800" dirty="0"/>
              <a:t>Noodzaak van ontmoetingsplaatsen</a:t>
            </a:r>
          </a:p>
          <a:p>
            <a:pPr lvl="0"/>
            <a:r>
              <a:rPr lang="nl-NL" sz="2800" dirty="0"/>
              <a:t>Ouderenzorg in de kleine kernen</a:t>
            </a:r>
          </a:p>
          <a:p>
            <a:pPr lvl="0"/>
            <a:r>
              <a:rPr lang="nl-NL" sz="2800" dirty="0"/>
              <a:t>Betaalbare huur- en koopwoningen in de kleine - en middelgrote kernen</a:t>
            </a:r>
          </a:p>
          <a:p>
            <a:pPr lvl="0"/>
            <a:r>
              <a:rPr lang="nl-NL" sz="2800" dirty="0"/>
              <a:t>Toekomst ondernemers in de kleine - en middelgrote kernen</a:t>
            </a:r>
          </a:p>
          <a:p>
            <a:endParaRPr lang="nl-NL" dirty="0"/>
          </a:p>
        </p:txBody>
      </p:sp>
      <p:pic>
        <p:nvPicPr>
          <p:cNvPr id="5" name="Afbeelding 4" descr="DBCLUSTER20170301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12753" r="25544" b="1673"/>
          <a:stretch/>
        </p:blipFill>
        <p:spPr>
          <a:xfrm>
            <a:off x="6084168" y="1556792"/>
            <a:ext cx="293231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Projecten waar we aan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Verkeersveiligheid Witmarsum</a:t>
            </a:r>
          </a:p>
          <a:p>
            <a:r>
              <a:rPr lang="nl-NL" dirty="0" smtClean="0"/>
              <a:t>Vorige jaarvergadering 4 situaties besproken door Peter Buter van VVN en feedback uit de zaal.</a:t>
            </a:r>
          </a:p>
          <a:p>
            <a:r>
              <a:rPr lang="nl-NL" dirty="0" err="1"/>
              <a:t>Aylvaweg</a:t>
            </a:r>
            <a:r>
              <a:rPr lang="nl-NL" dirty="0"/>
              <a:t> - </a:t>
            </a:r>
            <a:r>
              <a:rPr lang="nl-NL" dirty="0" err="1"/>
              <a:t>Gysbert</a:t>
            </a:r>
            <a:r>
              <a:rPr lang="nl-NL" dirty="0"/>
              <a:t> </a:t>
            </a:r>
            <a:r>
              <a:rPr lang="nl-NL" dirty="0" err="1"/>
              <a:t>Japicsweg</a:t>
            </a:r>
            <a:r>
              <a:rPr lang="nl-NL" dirty="0"/>
              <a:t> – </a:t>
            </a:r>
            <a:r>
              <a:rPr lang="nl-NL" dirty="0" err="1" smtClean="0"/>
              <a:t>Arumerweg</a:t>
            </a:r>
            <a:r>
              <a:rPr lang="nl-NL" dirty="0" smtClean="0"/>
              <a:t>.</a:t>
            </a:r>
          </a:p>
          <a:p>
            <a:pPr marL="361950" indent="-361950">
              <a:buNone/>
            </a:pPr>
            <a:r>
              <a:rPr lang="nl-NL" dirty="0" smtClean="0"/>
              <a:t>	Aanbevelingen worden meegenomen bij volgend onderhoud.</a:t>
            </a:r>
            <a:endParaRPr lang="nl-NL" dirty="0"/>
          </a:p>
          <a:p>
            <a:r>
              <a:rPr lang="nl-NL" dirty="0" smtClean="0"/>
              <a:t>Oosterstraat</a:t>
            </a:r>
          </a:p>
          <a:p>
            <a:pPr marL="361950" indent="-361950">
              <a:buNone/>
            </a:pPr>
            <a:r>
              <a:rPr lang="nl-NL" dirty="0" smtClean="0"/>
              <a:t>	Afsluiting Menno Simonsstraat geen optie. Situatie opnieuw bekijken bij onderhoud van de weg.</a:t>
            </a:r>
            <a:endParaRPr lang="nl-NL" dirty="0"/>
          </a:p>
          <a:p>
            <a:r>
              <a:rPr lang="nl-NL" dirty="0"/>
              <a:t>Kruising Mauritsstraat – Menno Simonsstraat</a:t>
            </a:r>
            <a:r>
              <a:rPr lang="nl-NL" dirty="0" smtClean="0"/>
              <a:t>.</a:t>
            </a:r>
          </a:p>
          <a:p>
            <a:pPr marL="361950" indent="-361950">
              <a:buNone/>
            </a:pPr>
            <a:r>
              <a:rPr lang="nl-NL" dirty="0" smtClean="0"/>
              <a:t>	Bij onderhoud.</a:t>
            </a:r>
          </a:p>
          <a:p>
            <a:r>
              <a:rPr lang="nl-NL" dirty="0" smtClean="0"/>
              <a:t>Kruising brug </a:t>
            </a:r>
            <a:r>
              <a:rPr lang="nl-NL" dirty="0" err="1" smtClean="0"/>
              <a:t>Pingjumerstraat</a:t>
            </a:r>
            <a:r>
              <a:rPr lang="nl-NL" dirty="0" smtClean="0"/>
              <a:t> en </a:t>
            </a:r>
            <a:r>
              <a:rPr lang="nl-NL" dirty="0" err="1" smtClean="0"/>
              <a:t>Aylvaweg</a:t>
            </a:r>
            <a:r>
              <a:rPr lang="nl-NL" dirty="0" smtClean="0"/>
              <a:t>.</a:t>
            </a:r>
          </a:p>
          <a:p>
            <a:pPr marL="361950" indent="-361950">
              <a:buNone/>
            </a:pPr>
            <a:r>
              <a:rPr lang="nl-NL" dirty="0" smtClean="0"/>
              <a:t>	Opdracht gegeven om borden te plaatsen.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2979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Diavoorstelling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DB jaarvergadering 2018</vt:lpstr>
      <vt:lpstr>Resultaten Dorpsbelang Witmarsum 2017</vt:lpstr>
      <vt:lpstr>Projecten waar we aan werken</vt:lpstr>
      <vt:lpstr>Projecten waar we aan werken</vt:lpstr>
      <vt:lpstr>Projecten waar we aan werken</vt:lpstr>
      <vt:lpstr>Projecten waar we aan werken</vt:lpstr>
      <vt:lpstr>Projecten waar we aan werken</vt:lpstr>
      <vt:lpstr>Projecten waar we aan werken</vt:lpstr>
      <vt:lpstr>Projecten waar we aan werken</vt:lpstr>
      <vt:lpstr>Projecten waar we aan werken</vt:lpstr>
      <vt:lpstr>Dorpsvisie Welzijn(leefbaarheid) en Zorg </vt:lpstr>
      <vt:lpstr>Dorpsvisie Woonomgeving en wonen </vt:lpstr>
      <vt:lpstr>Dorpsvisie Verkeer en bereikbaarheid </vt:lpstr>
      <vt:lpstr>Dorpsvisie Verkeer en bereikbaarheid</vt:lpstr>
      <vt:lpstr>Dorpsvisie  Werkgelegenheid, recreatie en toerisme</vt:lpstr>
      <vt:lpstr>Voorzieningen, diensten en onderwijs</vt:lpstr>
      <vt:lpstr>Jeugd en ouderen</vt:lpstr>
      <vt:lpstr>Sport, ontspanning en vrijwilligers </vt:lpstr>
      <vt:lpstr>Organiseren van Waardevolle evenementen</vt:lpstr>
      <vt:lpstr>Dorpsbelang ondersteunt vele initiatieven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Dorpsbelang Witmarsum 2013-2014</dc:title>
  <dc:creator>Joost</dc:creator>
  <cp:lastModifiedBy>Jan-Peter Zwier</cp:lastModifiedBy>
  <cp:revision>165</cp:revision>
  <cp:lastPrinted>2018-03-20T20:38:56Z</cp:lastPrinted>
  <dcterms:created xsi:type="dcterms:W3CDTF">2014-03-24T19:55:58Z</dcterms:created>
  <dcterms:modified xsi:type="dcterms:W3CDTF">2018-06-20T08:59:15Z</dcterms:modified>
</cp:coreProperties>
</file>